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61" r:id="rId4"/>
    <p:sldId id="262" r:id="rId5"/>
    <p:sldId id="264" r:id="rId6"/>
    <p:sldId id="265" r:id="rId7"/>
    <p:sldId id="282" r:id="rId8"/>
    <p:sldId id="281" r:id="rId9"/>
    <p:sldId id="284" r:id="rId10"/>
    <p:sldId id="285" r:id="rId11"/>
    <p:sldId id="268" r:id="rId12"/>
    <p:sldId id="294" r:id="rId13"/>
    <p:sldId id="293" r:id="rId14"/>
    <p:sldId id="276" r:id="rId15"/>
    <p:sldId id="277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BBD7A-F16A-4AC7-A80C-3731C7377AFE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BA12C-9D02-493E-8A6C-01A0CCD36B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012A-5A1F-47CA-960B-C1AFFFEF6C60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E5C3-9F50-4D29-8002-44FEEF370DC4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1E00-AF21-4C32-B402-C774E17FDE3B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6D54-7895-4D5A-BAF2-9FB92B2CE079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0261-FE70-46E5-87CD-7B2C23FB5C4D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681A1-0315-4F91-B4F1-A67B83790060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315DB-CE67-4090-8AE5-A9791FE9BBB8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3935-821F-4A1E-95CE-981DC0A8DE2B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D3DC-81F5-4388-B4A2-590D5D2CA5FB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AE58-9A93-4235-B8F6-8A887B717525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AF4E-9366-4B9E-A2EB-F8B43FC6C43F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BF955-CA01-4A3E-A078-C18C228490AE}" type="datetime1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F4F0-7070-48BC-BC34-205A41AEF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igibilitycenter.org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72721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595313" y="1377950"/>
            <a:ext cx="7950200" cy="903288"/>
          </a:xfrm>
        </p:spPr>
        <p:txBody>
          <a:bodyPr/>
          <a:lstStyle/>
          <a:p>
            <a:r>
              <a:rPr lang="en-US" sz="4000" dirty="0" smtClean="0">
                <a:solidFill>
                  <a:srgbClr val="000000"/>
                </a:solidFill>
                <a:latin typeface="Californian FB" pitchFamily="18" charset="0"/>
              </a:rPr>
              <a:t>NCAA Eligibility Center 101</a:t>
            </a:r>
            <a:endParaRPr lang="en-US" sz="4000" dirty="0" smtClean="0">
              <a:latin typeface="Californian FB" pitchFamily="18" charset="0"/>
            </a:endParaRPr>
          </a:p>
        </p:txBody>
      </p:sp>
      <p:sp>
        <p:nvSpPr>
          <p:cNvPr id="14340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768600" y="4467225"/>
            <a:ext cx="3740150" cy="1023938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en-US" sz="1600" b="0" dirty="0" smtClean="0">
                <a:solidFill>
                  <a:srgbClr val="000000"/>
                </a:solidFill>
                <a:latin typeface="Californian FB" pitchFamily="18" charset="0"/>
              </a:rPr>
              <a:t>Mark Hicks, NCAA Eligibility Center</a:t>
            </a:r>
          </a:p>
          <a:p>
            <a:pPr marL="0" indent="0"/>
            <a:r>
              <a:rPr lang="en-US" sz="1600" dirty="0" smtClean="0">
                <a:solidFill>
                  <a:srgbClr val="000000"/>
                </a:solidFill>
                <a:latin typeface="Californian FB" pitchFamily="18" charset="0"/>
              </a:rPr>
              <a:t>Laura Hodges, Texas Virtual School Network</a:t>
            </a:r>
            <a:endParaRPr lang="en-US" sz="1600" b="0" dirty="0" smtClean="0">
              <a:solidFill>
                <a:srgbClr val="000000"/>
              </a:solidFill>
              <a:latin typeface="Californian FB" pitchFamily="18" charset="0"/>
            </a:endParaRPr>
          </a:p>
          <a:p>
            <a:pPr marL="0" indent="0"/>
            <a:r>
              <a:rPr lang="en-US" sz="1600" b="0" dirty="0" smtClean="0">
                <a:solidFill>
                  <a:srgbClr val="000000"/>
                </a:solidFill>
                <a:latin typeface="Californian FB" pitchFamily="18" charset="0"/>
              </a:rPr>
              <a:t>Paul Rorvig, NCAA Eligibility Center</a:t>
            </a:r>
          </a:p>
          <a:p>
            <a:pPr marL="0" indent="0"/>
            <a:r>
              <a:rPr lang="en-US" sz="1600" b="0" dirty="0" smtClean="0">
                <a:solidFill>
                  <a:srgbClr val="000000"/>
                </a:solidFill>
                <a:latin typeface="Californian FB" pitchFamily="18" charset="0"/>
              </a:rPr>
              <a:t>Nick Sproull, NCAA Eligibility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Review of School/Program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Academic Review Questionnaire (ARQ)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Nontraditional Academic Review Questionnaire (NARQ)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Curriculum Delivery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Quality Control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Issuance of Transcripts or Grade Reports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Nontraditional Coursework Questionnaire (NCQ)</a:t>
            </a: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Definition of a Core Course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81025" y="1878013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English, mathematics, natural/physical science, social science, foreign language or comparative religion; 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Academic, four-year college preparatory; 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Algebra I or higher;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Taught by a qualified instructor; and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At or above the high school’s regular academic level.</a:t>
            </a:r>
          </a:p>
          <a:p>
            <a:pPr lvl="2" eaLnBrk="1" hangingPunct="1"/>
            <a:endParaRPr lang="en-US" sz="8000" dirty="0" smtClean="0"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668338"/>
            <a:ext cx="8277225" cy="1025525"/>
          </a:xfrm>
        </p:spPr>
        <p:txBody>
          <a:bodyPr>
            <a:normAutofit fontScale="90000"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New NCAA Division I Legislation for Nontraditional Courses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7956550" cy="382587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Requires </a:t>
            </a:r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teacher/student access and interaction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Must be required 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Must be for the duration of the course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Teaching, 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evaluating and providing feedback</a:t>
            </a:r>
            <a:endParaRPr lang="en-US" sz="2200" dirty="0">
              <a:latin typeface="Californian FB" pitchFamily="18" charset="0"/>
              <a:ea typeface="ＭＳ Ｐゴシック" pitchFamily="-16" charset="-128"/>
            </a:endParaRPr>
          </a:p>
          <a:p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Student work must be made available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Suggests learning management system</a:t>
            </a:r>
          </a:p>
          <a:p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Defined time period for completion</a:t>
            </a:r>
          </a:p>
          <a:p>
            <a:pPr lvl="1"/>
            <a:r>
              <a:rPr lang="en-US" sz="2200" dirty="0">
                <a:latin typeface="Californian FB" pitchFamily="18" charset="0"/>
                <a:ea typeface="ＭＳ Ｐゴシック" pitchFamily="-16" charset="-128"/>
              </a:rPr>
              <a:t>Allows staff to compare/contrast with what was actually completed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.</a:t>
            </a:r>
          </a:p>
          <a:p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Effective for courses completed August 1, 2010 and after.</a:t>
            </a:r>
            <a:endParaRPr lang="en-US" sz="2200" dirty="0">
              <a:latin typeface="Californian FB" pitchFamily="18" charset="0"/>
              <a:ea typeface="ＭＳ Ｐゴシック" pitchFamily="-16" charset="-128"/>
            </a:endParaRPr>
          </a:p>
          <a:p>
            <a:pPr lvl="2" eaLnBrk="1" hangingPunct="1"/>
            <a:endParaRPr lang="en-US" sz="2200" dirty="0" smtClean="0"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668338"/>
            <a:ext cx="8277225" cy="1025525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‘Getting Connected’ to the NCAA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7956550" cy="382587"/>
          </a:xfrm>
        </p:spPr>
        <p:txBody>
          <a:bodyPr>
            <a:noAutofit/>
          </a:bodyPr>
          <a:lstStyle/>
          <a:p>
            <a:r>
              <a:rPr lang="en-US" sz="2200" dirty="0" err="1" smtClean="0">
                <a:latin typeface="Californian FB" pitchFamily="18" charset="0"/>
                <a:ea typeface="ＭＳ Ｐゴシック" pitchFamily="-16" charset="-128"/>
              </a:rPr>
              <a:t>TxVSN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 beginnings</a:t>
            </a:r>
          </a:p>
          <a:p>
            <a:pPr lvl="1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Course review and catalog planning</a:t>
            </a:r>
          </a:p>
          <a:p>
            <a:pPr lvl="1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“Are any of these courses NCAA approved?”</a:t>
            </a:r>
          </a:p>
          <a:p>
            <a:r>
              <a:rPr lang="en-US" sz="2200" dirty="0" err="1" smtClean="0">
                <a:latin typeface="Californian FB" pitchFamily="18" charset="0"/>
                <a:ea typeface="ＭＳ Ｐゴシック" pitchFamily="-16" charset="-128"/>
              </a:rPr>
              <a:t>TxVSN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 and NCAA beginnings</a:t>
            </a:r>
          </a:p>
          <a:p>
            <a:pPr lvl="1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Contact with </a:t>
            </a:r>
            <a:r>
              <a:rPr lang="en-US" sz="2200" dirty="0" err="1" smtClean="0">
                <a:latin typeface="Californian FB" pitchFamily="18" charset="0"/>
                <a:ea typeface="ＭＳ Ｐゴシック" pitchFamily="-16" charset="-128"/>
              </a:rPr>
              <a:t>TxVSN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 course providers</a:t>
            </a:r>
          </a:p>
          <a:p>
            <a:pPr lvl="1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Contact with NCAA</a:t>
            </a:r>
          </a:p>
          <a:p>
            <a:pPr lvl="1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Reaching a common understanding</a:t>
            </a:r>
          </a:p>
          <a:p>
            <a:pPr lvl="2"/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NCAA process</a:t>
            </a:r>
          </a:p>
          <a:p>
            <a:pPr lvl="2"/>
            <a:r>
              <a:rPr lang="en-US" sz="2200" dirty="0" err="1" smtClean="0">
                <a:latin typeface="Californian FB" pitchFamily="18" charset="0"/>
                <a:ea typeface="ＭＳ Ｐゴシック" pitchFamily="-16" charset="-128"/>
              </a:rPr>
              <a:t>TxVSN</a:t>
            </a:r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 course review process</a:t>
            </a:r>
          </a:p>
          <a:p>
            <a:r>
              <a:rPr lang="en-US" sz="2200" dirty="0" smtClean="0">
                <a:latin typeface="Californian FB" pitchFamily="18" charset="0"/>
                <a:ea typeface="ＭＳ Ｐゴシック" pitchFamily="-16" charset="-128"/>
              </a:rPr>
              <a:t>Collaborative Relationship and a ‘Best Practice’</a:t>
            </a:r>
          </a:p>
          <a:p>
            <a:pPr lvl="1"/>
            <a:endParaRPr lang="en-US" sz="2600" dirty="0" smtClean="0">
              <a:ea typeface="ＭＳ Ｐゴシック" pitchFamily="-16" charset="-128"/>
            </a:endParaRPr>
          </a:p>
          <a:p>
            <a:endParaRPr lang="en-US" sz="3000" dirty="0" smtClean="0">
              <a:ea typeface="ＭＳ Ｐゴシック" pitchFamily="-16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886200"/>
            <a:ext cx="332509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Current Trends and Issues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000" dirty="0" smtClean="0">
              <a:latin typeface="Californian FB" pitchFamily="18" charset="0"/>
            </a:endParaRPr>
          </a:p>
          <a:p>
            <a:r>
              <a:rPr lang="en-US" sz="3000" dirty="0" smtClean="0">
                <a:latin typeface="Californian FB" pitchFamily="18" charset="0"/>
              </a:rPr>
              <a:t>Non-scholastic athletic programs</a:t>
            </a:r>
          </a:p>
          <a:p>
            <a:pPr lvl="1"/>
            <a:r>
              <a:rPr lang="en-US" sz="3000" dirty="0" smtClean="0">
                <a:latin typeface="Californian FB" pitchFamily="18" charset="0"/>
              </a:rPr>
              <a:t>Be Aware</a:t>
            </a:r>
          </a:p>
          <a:p>
            <a:pPr lvl="1"/>
            <a:r>
              <a:rPr lang="en-US" sz="3000" dirty="0" smtClean="0">
                <a:latin typeface="Californian FB" pitchFamily="18" charset="0"/>
              </a:rPr>
              <a:t>Communicate</a:t>
            </a:r>
          </a:p>
          <a:p>
            <a:pPr lvl="1"/>
            <a:r>
              <a:rPr lang="en-US" sz="3000" dirty="0" smtClean="0">
                <a:latin typeface="Californian FB" pitchFamily="18" charset="0"/>
              </a:rPr>
              <a:t>Course Load/Concurrent Courses</a:t>
            </a:r>
            <a:endParaRPr lang="en-US" sz="3000" dirty="0" smtClean="0">
              <a:solidFill>
                <a:schemeClr val="bg2"/>
              </a:solidFill>
              <a:latin typeface="Californian FB" pitchFamily="18" charset="0"/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Contact Information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90550" y="1525588"/>
            <a:ext cx="7956550" cy="382587"/>
          </a:xfrm>
        </p:spPr>
        <p:txBody>
          <a:bodyPr>
            <a:normAutofit fontScale="25000" lnSpcReduction="20000"/>
          </a:bodyPr>
          <a:lstStyle/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877/NCAA-EC1 (877/622-2321)</a:t>
            </a: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Phone Line Dedicated to the High School Community</a:t>
            </a:r>
          </a:p>
          <a:p>
            <a:r>
              <a:rPr lang="en-US" sz="12000" dirty="0" smtClean="0">
                <a:latin typeface="Californian FB" pitchFamily="18" charset="0"/>
                <a:ea typeface="ＭＳ Ｐゴシック" pitchFamily="-16" charset="-128"/>
                <a:hlinkClick r:id="rId3"/>
              </a:rPr>
              <a:t>www.eligibilitycenter.org</a:t>
            </a:r>
            <a:endParaRPr lang="en-US" sz="12000" dirty="0" smtClean="0">
              <a:latin typeface="Californian FB" pitchFamily="18" charset="0"/>
              <a:ea typeface="ＭＳ Ｐゴシック" pitchFamily="-16" charset="-128"/>
            </a:endParaRPr>
          </a:p>
          <a:p>
            <a:pPr lvl="1"/>
            <a:r>
              <a:rPr lang="en-US" sz="12000" dirty="0" smtClean="0">
                <a:latin typeface="Californian FB" pitchFamily="18" charset="0"/>
                <a:ea typeface="ＭＳ Ｐゴシック" pitchFamily="-16" charset="-128"/>
              </a:rPr>
              <a:t>2009-10 Guide for the College-Bound Student-Athlete</a:t>
            </a: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  <a:p>
            <a:pPr lvl="2" eaLnBrk="1" hangingPunct="1"/>
            <a:endParaRPr lang="en-US" dirty="0" smtClean="0">
              <a:solidFill>
                <a:schemeClr val="bg2"/>
              </a:solidFill>
              <a:ea typeface="ＭＳ Ｐゴシック" pitchFamily="-1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72721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52463" y="4683125"/>
            <a:ext cx="7950200" cy="903288"/>
          </a:xfrm>
        </p:spPr>
        <p:txBody>
          <a:bodyPr/>
          <a:lstStyle/>
          <a:p>
            <a:r>
              <a:rPr lang="en-US" sz="4000" dirty="0" smtClean="0">
                <a:latin typeface="Californian FB" pitchFamily="18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NCAA Eligibility Center 101</a:t>
            </a:r>
            <a:endParaRPr lang="en-US" u="sng" dirty="0" smtClean="0"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Introduction to the Eligibility Center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Initial Eligibility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High School Review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Relative NCAA Legislation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What does the Eligibility Center do?</a:t>
            </a:r>
          </a:p>
        </p:txBody>
      </p:sp>
      <p:sp>
        <p:nvSpPr>
          <p:cNvPr id="8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609600" y="1752600"/>
            <a:ext cx="7956550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Domestic and International Certification  </a:t>
            </a:r>
          </a:p>
          <a:p>
            <a:pPr lvl="1">
              <a:spcBef>
                <a:spcPct val="5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Academic Certification  </a:t>
            </a:r>
          </a:p>
          <a:p>
            <a:pPr lvl="1">
              <a:spcBef>
                <a:spcPct val="5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Amateurism Certification  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High School Review  </a:t>
            </a:r>
          </a:p>
          <a:p>
            <a:pPr lvl="1">
              <a:spcBef>
                <a:spcPct val="5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Core Course Review  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National Letter of Intent (NLI) 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alifornian FB" pitchFamily="18" charset="0"/>
              </a:rPr>
              <a:t>Customer Service</a:t>
            </a:r>
          </a:p>
          <a:p>
            <a:pPr>
              <a:spcBef>
                <a:spcPct val="50000"/>
              </a:spcBef>
            </a:pPr>
            <a:endParaRPr lang="en-US" sz="2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0000"/>
                </a:solidFill>
                <a:latin typeface="Californian FB" pitchFamily="18" charset="0"/>
              </a:rPr>
              <a:t>Did you know?</a:t>
            </a:r>
            <a:endParaRPr lang="en-US" u="sng" dirty="0" smtClean="0">
              <a:latin typeface="Californian FB" pitchFamily="18" charset="0"/>
            </a:endParaRPr>
          </a:p>
        </p:txBody>
      </p:sp>
      <p:sp>
        <p:nvSpPr>
          <p:cNvPr id="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33400" y="1371601"/>
            <a:ext cx="795655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30,000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high schools.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600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Division I and II institutions.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Approximately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500,000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pieces of mail throughout the year. 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Over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100,000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core course submissions per year.</a:t>
            </a:r>
          </a:p>
          <a:p>
            <a:pPr marL="631825" lvl="1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Roughly </a:t>
            </a:r>
            <a:r>
              <a:rPr lang="en-US" sz="2000" u="sng" dirty="0">
                <a:solidFill>
                  <a:srgbClr val="0065A8"/>
                </a:solidFill>
                <a:latin typeface="Californian FB" pitchFamily="18" charset="0"/>
              </a:rPr>
              <a:t>400-50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core courses per day</a:t>
            </a:r>
          </a:p>
          <a:p>
            <a:pPr marL="400050" indent="-285750">
              <a:spcBef>
                <a:spcPct val="50000"/>
              </a:spcBef>
            </a:pP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165,000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certifications - this includes reviewing some cases more than once.  </a:t>
            </a:r>
          </a:p>
          <a:p>
            <a:pPr marL="790575" lvl="2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From June to September,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78,000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final evaluations and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31,000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preliminary evaluations.</a:t>
            </a:r>
          </a:p>
          <a:p>
            <a:pPr marL="790575" lvl="2" indent="-285750"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From October to May,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50,000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preliminary cases and </a:t>
            </a:r>
            <a:r>
              <a:rPr lang="en-US" sz="2000" u="sng" dirty="0" smtClean="0">
                <a:solidFill>
                  <a:srgbClr val="0065A8"/>
                </a:solidFill>
                <a:latin typeface="Californian FB" pitchFamily="18" charset="0"/>
              </a:rPr>
              <a:t>6,000</a:t>
            </a:r>
            <a:r>
              <a:rPr lang="en-US" sz="2000" dirty="0" smtClean="0">
                <a:solidFill>
                  <a:srgbClr val="000000"/>
                </a:solidFill>
                <a:latin typeface="Californian FB" pitchFamily="18" charset="0"/>
              </a:rPr>
              <a:t> final cases.</a:t>
            </a:r>
          </a:p>
          <a:p>
            <a:pPr marL="800100" lvl="1" indent="-285750">
              <a:spcBef>
                <a:spcPct val="5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649288"/>
            <a:ext cx="8210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Initial-Eligibility Requirements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354138"/>
            <a:ext cx="7956550" cy="4132262"/>
          </a:xfrm>
        </p:spPr>
        <p:txBody>
          <a:bodyPr>
            <a:normAutofit lnSpcReduction="10000"/>
          </a:bodyPr>
          <a:lstStyle/>
          <a:p>
            <a:pPr lvl="1" eaLnBrk="1" hangingPunct="1"/>
            <a:endParaRPr lang="en-US" dirty="0" smtClean="0">
              <a:solidFill>
                <a:srgbClr val="000000"/>
              </a:solidFill>
              <a:ea typeface="ＭＳ Ｐゴシック" pitchFamily="-16" charset="-128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Initial Eligibility is a two-part process: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Amateurism Requirements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Divisions I and II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III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Academic Requirements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Divisions I and II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Division 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Initial-Eligibility Requirements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9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90550" y="1449388"/>
            <a:ext cx="7956550" cy="497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285750">
              <a:spcBef>
                <a:spcPct val="50000"/>
              </a:spcBef>
            </a:pPr>
            <a:r>
              <a:rPr lang="en-US" sz="2200" dirty="0">
                <a:latin typeface="Californian FB" pitchFamily="18" charset="0"/>
              </a:rPr>
              <a:t>In order to </a:t>
            </a:r>
            <a:r>
              <a:rPr lang="en-US" sz="2200" dirty="0" smtClean="0">
                <a:latin typeface="Californian FB" pitchFamily="18" charset="0"/>
              </a:rPr>
              <a:t>be academically eligible, a student must:</a:t>
            </a:r>
          </a:p>
          <a:p>
            <a:pPr lvl="1">
              <a:spcBef>
                <a:spcPct val="50000"/>
              </a:spcBef>
            </a:pPr>
            <a:r>
              <a:rPr lang="en-US" sz="2200" dirty="0" smtClean="0">
                <a:latin typeface="Californian FB" pitchFamily="18" charset="0"/>
              </a:rPr>
              <a:t>Graduate </a:t>
            </a:r>
            <a:r>
              <a:rPr lang="en-US" sz="2200" dirty="0">
                <a:latin typeface="Californian FB" pitchFamily="18" charset="0"/>
              </a:rPr>
              <a:t>from high school; </a:t>
            </a:r>
            <a:r>
              <a:rPr lang="en-US" sz="2200" u="sng" dirty="0">
                <a:latin typeface="Californian FB" pitchFamily="18" charset="0"/>
              </a:rPr>
              <a:t>and</a:t>
            </a:r>
          </a:p>
          <a:p>
            <a:pPr lvl="1">
              <a:lnSpc>
                <a:spcPct val="140000"/>
              </a:lnSpc>
            </a:pPr>
            <a:r>
              <a:rPr lang="en-US" sz="2200" dirty="0">
                <a:latin typeface="Californian FB" pitchFamily="18" charset="0"/>
              </a:rPr>
              <a:t>Earn a minimum required GPA </a:t>
            </a:r>
            <a:r>
              <a:rPr lang="en-US" sz="2200" dirty="0" smtClean="0">
                <a:latin typeface="Californian FB" pitchFamily="18" charset="0"/>
              </a:rPr>
              <a:t>in a prescribed distribution of core courses; </a:t>
            </a:r>
            <a:r>
              <a:rPr lang="en-US" sz="2200" u="sng" dirty="0" smtClean="0">
                <a:latin typeface="Californian FB" pitchFamily="18" charset="0"/>
              </a:rPr>
              <a:t>and</a:t>
            </a:r>
            <a:endParaRPr lang="en-US" sz="2200" u="sng" dirty="0">
              <a:latin typeface="Californian FB" pitchFamily="18" charset="0"/>
            </a:endParaRPr>
          </a:p>
          <a:p>
            <a:pPr lvl="1">
              <a:lnSpc>
                <a:spcPct val="140000"/>
              </a:lnSpc>
            </a:pPr>
            <a:r>
              <a:rPr lang="en-US" sz="2200" dirty="0">
                <a:latin typeface="Californian FB" pitchFamily="18" charset="0"/>
              </a:rPr>
              <a:t>Earn a </a:t>
            </a:r>
            <a:r>
              <a:rPr lang="en-US" sz="2200" dirty="0" smtClean="0">
                <a:latin typeface="Californian FB" pitchFamily="18" charset="0"/>
              </a:rPr>
              <a:t>minimum combined </a:t>
            </a:r>
            <a:r>
              <a:rPr lang="en-US" sz="2200" dirty="0">
                <a:latin typeface="Californian FB" pitchFamily="18" charset="0"/>
              </a:rPr>
              <a:t>SAT or ACT sum </a:t>
            </a:r>
            <a:r>
              <a:rPr lang="en-US" sz="2200" dirty="0" smtClean="0">
                <a:latin typeface="Californian FB" pitchFamily="18" charset="0"/>
              </a:rPr>
              <a:t>score </a:t>
            </a:r>
          </a:p>
          <a:p>
            <a:pPr marL="1247775" lvl="3">
              <a:lnSpc>
                <a:spcPct val="140000"/>
              </a:lnSpc>
            </a:pPr>
            <a:r>
              <a:rPr lang="en-US" sz="2200" dirty="0" smtClean="0">
                <a:latin typeface="Californian FB" pitchFamily="18" charset="0"/>
              </a:rPr>
              <a:t>For Division I, refer </a:t>
            </a:r>
            <a:r>
              <a:rPr lang="en-US" sz="2200" dirty="0">
                <a:latin typeface="Californian FB" pitchFamily="18" charset="0"/>
              </a:rPr>
              <a:t>to the “sliding scale</a:t>
            </a:r>
            <a:r>
              <a:rPr lang="en-US" sz="2200" dirty="0" smtClean="0">
                <a:latin typeface="Californian FB" pitchFamily="18" charset="0"/>
              </a:rPr>
              <a:t>”</a:t>
            </a:r>
          </a:p>
          <a:p>
            <a:pPr marL="1247775" lvl="3">
              <a:lnSpc>
                <a:spcPct val="140000"/>
              </a:lnSpc>
            </a:pPr>
            <a:r>
              <a:rPr lang="en-US" sz="2200" dirty="0" smtClean="0">
                <a:latin typeface="Californian FB" pitchFamily="18" charset="0"/>
              </a:rPr>
              <a:t>For Division II, combined SAT score of at least 820 (Critical Reading + Math) or an ACT sum score of at least 68.</a:t>
            </a:r>
          </a:p>
          <a:p>
            <a:pPr marL="800100" lvl="1" indent="-285750">
              <a:lnSpc>
                <a:spcPct val="140000"/>
              </a:lnSpc>
              <a:buFont typeface="Arial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  <a:ea typeface="ＭＳ Ｐゴシック" pitchFamily="-16" charset="-128"/>
              </a:rPr>
              <a:t>NCAA Initial-Eligibility Requirements</a:t>
            </a:r>
            <a:endParaRPr lang="en-US" u="sng" dirty="0" smtClean="0">
              <a:solidFill>
                <a:srgbClr val="000000"/>
              </a:solidFill>
              <a:latin typeface="Californian FB" pitchFamily="18" charset="0"/>
            </a:endParaRPr>
          </a:p>
        </p:txBody>
      </p:sp>
      <p:sp>
        <p:nvSpPr>
          <p:cNvPr id="9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90550" y="1449388"/>
            <a:ext cx="7956550" cy="47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285750">
              <a:lnSpc>
                <a:spcPct val="140000"/>
              </a:lnSpc>
              <a:buFont typeface="Arial" pitchFamily="34" charset="0"/>
              <a:buChar char="•"/>
            </a:pPr>
            <a:endParaRPr lang="en-US" sz="2000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1914525"/>
            <a:ext cx="83058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649288"/>
            <a:ext cx="7956550" cy="1025525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0000"/>
                </a:solidFill>
                <a:latin typeface="Californian FB" pitchFamily="18" charset="0"/>
              </a:rPr>
              <a:t>Roles of Students/Schools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1725613"/>
            <a:ext cx="7956550" cy="338137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lifornian FB" pitchFamily="18" charset="0"/>
                <a:ea typeface="ＭＳ Ｐゴシック" pitchFamily="-16" charset="-128"/>
              </a:rPr>
              <a:t>Role </a:t>
            </a:r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of the Student</a:t>
            </a: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Academic Preparation</a:t>
            </a: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Registration</a:t>
            </a:r>
          </a:p>
          <a:p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Role of the Recruiting Institution</a:t>
            </a: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Monitoring Student Progress</a:t>
            </a: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Identifying Potential Issues</a:t>
            </a:r>
          </a:p>
          <a:p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Role of the High School</a:t>
            </a: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List of NCAA Courses</a:t>
            </a:r>
          </a:p>
          <a:p>
            <a:pPr lvl="1"/>
            <a:r>
              <a:rPr lang="en-US" sz="2600" dirty="0">
                <a:latin typeface="Californian FB" pitchFamily="18" charset="0"/>
                <a:ea typeface="ＭＳ Ｐゴシック" pitchFamily="-16" charset="-128"/>
              </a:rPr>
              <a:t>Transcripts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72721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49" y="430213"/>
            <a:ext cx="8277225" cy="1025525"/>
          </a:xfrm>
        </p:spPr>
        <p:txBody>
          <a:bodyPr/>
          <a:lstStyle/>
          <a:p>
            <a:r>
              <a:rPr lang="en-US" sz="3600" u="sng" dirty="0" smtClean="0">
                <a:latin typeface="Californian FB" pitchFamily="18" charset="0"/>
                <a:ea typeface="ＭＳ Ｐゴシック" pitchFamily="-16" charset="-128"/>
              </a:rPr>
              <a:t>Reviewing High Schools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type="body" idx="1"/>
          </p:nvPr>
        </p:nvSpPr>
        <p:spPr>
          <a:xfrm>
            <a:off x="552450" y="1447800"/>
            <a:ext cx="7956550" cy="382587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History</a:t>
            </a:r>
          </a:p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Types of Schools</a:t>
            </a: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Schools New to the NCAA</a:t>
            </a: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Established Schools</a:t>
            </a:r>
          </a:p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Two-part Review of Schools new to the NCAA</a:t>
            </a: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Review of School/Program</a:t>
            </a:r>
          </a:p>
          <a:p>
            <a:pPr lvl="1"/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Review of Individual Courses</a:t>
            </a:r>
          </a:p>
          <a:p>
            <a:r>
              <a:rPr lang="en-US" sz="3000" dirty="0" smtClean="0">
                <a:latin typeface="Californian FB" pitchFamily="18" charset="0"/>
                <a:ea typeface="ＭＳ Ｐゴシック" pitchFamily="-16" charset="-128"/>
                <a:cs typeface="ＭＳ Ｐゴシック" pitchFamily="62" charset="-128"/>
              </a:rPr>
              <a:t>What does a list mean?  What doesn’t it mean?</a:t>
            </a:r>
          </a:p>
          <a:p>
            <a:pPr lvl="1"/>
            <a:endParaRPr lang="en-US" sz="3000" dirty="0" smtClean="0">
              <a:latin typeface="Californian FB" pitchFamily="18" charset="0"/>
              <a:ea typeface="ＭＳ Ｐゴシック" pitchFamily="-16" charset="-128"/>
              <a:cs typeface="ＭＳ Ｐゴシック" pitchFamily="6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575</Words>
  <Application>Microsoft Office PowerPoint</Application>
  <PresentationFormat>On-screen Show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NCAA Eligibility Center 101</vt:lpstr>
      <vt:lpstr>NCAA Eligibility Center 101</vt:lpstr>
      <vt:lpstr>What does the Eligibility Center do?</vt:lpstr>
      <vt:lpstr>Did you know?</vt:lpstr>
      <vt:lpstr>NCAA Initial-Eligibility Requirements</vt:lpstr>
      <vt:lpstr>NCAA Initial-Eligibility Requirements</vt:lpstr>
      <vt:lpstr>NCAA Initial-Eligibility Requirements</vt:lpstr>
      <vt:lpstr>Roles of Students/Schools</vt:lpstr>
      <vt:lpstr>Reviewing High Schools</vt:lpstr>
      <vt:lpstr>Review of School/Program</vt:lpstr>
      <vt:lpstr>NCAA Definition of a Core Course</vt:lpstr>
      <vt:lpstr>New NCAA Division I Legislation for Nontraditional Courses</vt:lpstr>
      <vt:lpstr>‘Getting Connected’ to the NCAA</vt:lpstr>
      <vt:lpstr>Current Trends and Issues</vt:lpstr>
      <vt:lpstr>Contact Information</vt:lpstr>
      <vt:lpstr>Thank You!</vt:lpstr>
    </vt:vector>
  </TitlesOfParts>
  <Company>NCAA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NCAA Eligibility Center 101</dc:title>
  <dc:creator>Nick Sproull</dc:creator>
  <cp:lastModifiedBy>Nick Sproull</cp:lastModifiedBy>
  <cp:revision>45</cp:revision>
  <dcterms:created xsi:type="dcterms:W3CDTF">2010-11-10T20:11:19Z</dcterms:created>
  <dcterms:modified xsi:type="dcterms:W3CDTF">2010-11-16T15:51:18Z</dcterms:modified>
</cp:coreProperties>
</file>